
<file path=[Content_Types].xml><?xml version="1.0" encoding="utf-8"?>
<Types xmlns="http://schemas.openxmlformats.org/package/2006/content-types">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handoutMasterIdLst>
    <p:handoutMasterId r:id="rId41"/>
  </p:handoutMasterIdLst>
  <p:sldIdLst>
    <p:sldId id="256" r:id="rId5"/>
    <p:sldId id="320" r:id="rId6"/>
    <p:sldId id="325" r:id="rId7"/>
    <p:sldId id="402" r:id="rId8"/>
    <p:sldId id="378" r:id="rId9"/>
    <p:sldId id="358" r:id="rId10"/>
    <p:sldId id="265" r:id="rId11"/>
    <p:sldId id="271" r:id="rId12"/>
    <p:sldId id="272" r:id="rId13"/>
    <p:sldId id="267" r:id="rId14"/>
    <p:sldId id="403" r:id="rId15"/>
    <p:sldId id="270" r:id="rId16"/>
    <p:sldId id="277" r:id="rId17"/>
    <p:sldId id="361" r:id="rId18"/>
    <p:sldId id="381" r:id="rId19"/>
    <p:sldId id="382" r:id="rId20"/>
    <p:sldId id="383" r:id="rId21"/>
    <p:sldId id="384" r:id="rId22"/>
    <p:sldId id="385" r:id="rId23"/>
    <p:sldId id="386" r:id="rId24"/>
    <p:sldId id="387" r:id="rId25"/>
    <p:sldId id="388" r:id="rId26"/>
    <p:sldId id="389" r:id="rId27"/>
    <p:sldId id="390" r:id="rId28"/>
    <p:sldId id="391" r:id="rId29"/>
    <p:sldId id="392" r:id="rId30"/>
    <p:sldId id="393" r:id="rId31"/>
    <p:sldId id="394" r:id="rId32"/>
    <p:sldId id="395" r:id="rId33"/>
    <p:sldId id="396" r:id="rId34"/>
    <p:sldId id="397" r:id="rId35"/>
    <p:sldId id="398" r:id="rId36"/>
    <p:sldId id="399" r:id="rId37"/>
    <p:sldId id="400" r:id="rId38"/>
    <p:sldId id="401" r:id="rId39"/>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8525835-1510-C17F-AB39-057A1F80E435}" name="Krzyzek, Matthew" initials="KM" userId="S::Matthew.Krzyzek@ct.gov::8d2aa4eb-b35c-4504-b311-1c9c7637bf9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55" autoAdjust="0"/>
    <p:restoredTop sz="94834" autoAdjust="0"/>
  </p:normalViewPr>
  <p:slideViewPr>
    <p:cSldViewPr>
      <p:cViewPr varScale="1">
        <p:scale>
          <a:sx n="95" d="100"/>
          <a:sy n="95" d="100"/>
        </p:scale>
        <p:origin x="60" y="1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8/10/relationships/authors" Target="authors.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l">
              <a:defRPr sz="1000" b="1" i="0" u="none" strike="noStrike" baseline="0">
                <a:solidFill>
                  <a:srgbClr val="000000"/>
                </a:solidFill>
                <a:latin typeface="Calibri"/>
                <a:ea typeface="Calibri"/>
                <a:cs typeface="Calibri"/>
              </a:defRPr>
            </a:pPr>
            <a:r>
              <a:rPr lang="en-US"/>
              <a:t>Note: 45% of records have been excluded
because they do not  include a degree level. 
As a result, the chart below may not be 
representative of the full sample</a:t>
            </a:r>
          </a:p>
        </c:rich>
      </c:tx>
      <c:layout>
        <c:manualLayout>
          <c:xMode val="edge"/>
          <c:yMode val="edge"/>
          <c:x val="0.60190214430743327"/>
          <c:y val="0.84642286380869058"/>
        </c:manualLayout>
      </c:layout>
      <c:overlay val="0"/>
      <c:spPr>
        <a:solidFill>
          <a:schemeClr val="bg1"/>
        </a:solidFill>
        <a:ln>
          <a:solidFill>
            <a:schemeClr val="tx1"/>
          </a:solidFill>
        </a:ln>
      </c:spPr>
    </c:title>
    <c:autoTitleDeleted val="0"/>
    <c:plotArea>
      <c:layout>
        <c:manualLayout>
          <c:layoutTarget val="inner"/>
          <c:xMode val="edge"/>
          <c:yMode val="edge"/>
          <c:x val="0.25912978444285029"/>
          <c:y val="0.18769220268623785"/>
          <c:w val="0.50988480932333047"/>
          <c:h val="0.65522028218979"/>
        </c:manualLayout>
      </c:layout>
      <c:pieChart>
        <c:varyColors val="1"/>
        <c:ser>
          <c:idx val="0"/>
          <c:order val="0"/>
          <c:spPr>
            <a:ln>
              <a:solidFill>
                <a:schemeClr val="bg1"/>
              </a:solidFill>
            </a:ln>
          </c:spPr>
          <c:dPt>
            <c:idx val="0"/>
            <c:bubble3D val="0"/>
            <c:spPr>
              <a:solidFill>
                <a:schemeClr val="accent1">
                  <a:lumMod val="75000"/>
                </a:schemeClr>
              </a:solidFill>
              <a:ln>
                <a:solidFill>
                  <a:schemeClr val="bg1"/>
                </a:solidFill>
              </a:ln>
            </c:spPr>
            <c:extLst>
              <c:ext xmlns:c16="http://schemas.microsoft.com/office/drawing/2014/chart" uri="{C3380CC4-5D6E-409C-BE32-E72D297353CC}">
                <c16:uniqueId val="{00000001-2BF9-46E5-8A46-EB179D16D4A0}"/>
              </c:ext>
            </c:extLst>
          </c:dPt>
          <c:dPt>
            <c:idx val="1"/>
            <c:bubble3D val="0"/>
            <c:spPr>
              <a:solidFill>
                <a:srgbClr val="B03118"/>
              </a:solidFill>
              <a:ln>
                <a:solidFill>
                  <a:schemeClr val="bg1"/>
                </a:solidFill>
              </a:ln>
            </c:spPr>
            <c:extLst>
              <c:ext xmlns:c16="http://schemas.microsoft.com/office/drawing/2014/chart" uri="{C3380CC4-5D6E-409C-BE32-E72D297353CC}">
                <c16:uniqueId val="{00000003-2BF9-46E5-8A46-EB179D16D4A0}"/>
              </c:ext>
            </c:extLst>
          </c:dPt>
          <c:dPt>
            <c:idx val="2"/>
            <c:bubble3D val="0"/>
            <c:spPr>
              <a:solidFill>
                <a:srgbClr val="9148C8"/>
              </a:solidFill>
              <a:ln>
                <a:solidFill>
                  <a:schemeClr val="bg1"/>
                </a:solidFill>
              </a:ln>
            </c:spPr>
            <c:extLst>
              <c:ext xmlns:c16="http://schemas.microsoft.com/office/drawing/2014/chart" uri="{C3380CC4-5D6E-409C-BE32-E72D297353CC}">
                <c16:uniqueId val="{00000005-2BF9-46E5-8A46-EB179D16D4A0}"/>
              </c:ext>
            </c:extLst>
          </c:dPt>
          <c:dPt>
            <c:idx val="3"/>
            <c:bubble3D val="0"/>
            <c:spPr>
              <a:solidFill>
                <a:srgbClr val="4FB76F"/>
              </a:solidFill>
              <a:ln>
                <a:solidFill>
                  <a:schemeClr val="bg1"/>
                </a:solidFill>
              </a:ln>
            </c:spPr>
            <c:extLst>
              <c:ext xmlns:c16="http://schemas.microsoft.com/office/drawing/2014/chart" uri="{C3380CC4-5D6E-409C-BE32-E72D297353CC}">
                <c16:uniqueId val="{00000007-2BF9-46E5-8A46-EB179D16D4A0}"/>
              </c:ext>
            </c:extLst>
          </c:dPt>
          <c:dPt>
            <c:idx val="4"/>
            <c:bubble3D val="0"/>
            <c:extLst>
              <c:ext xmlns:c16="http://schemas.microsoft.com/office/drawing/2014/chart" uri="{C3380CC4-5D6E-409C-BE32-E72D297353CC}">
                <c16:uniqueId val="{00000008-2BF9-46E5-8A46-EB179D16D4A0}"/>
              </c:ext>
            </c:extLst>
          </c:dPt>
          <c:dLbls>
            <c:dLbl>
              <c:idx val="0"/>
              <c:layout>
                <c:manualLayout>
                  <c:x val="-5.350446718087991E-3"/>
                  <c:y val="2.5317550421012379E-2"/>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BF9-46E5-8A46-EB179D16D4A0}"/>
                </c:ext>
              </c:extLst>
            </c:dLbl>
            <c:dLbl>
              <c:idx val="1"/>
              <c:layout>
                <c:manualLayout>
                  <c:x val="-0.1039861669467369"/>
                  <c:y val="2.0315755211784577E-2"/>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BF9-46E5-8A46-EB179D16D4A0}"/>
                </c:ext>
              </c:extLst>
            </c:dLbl>
            <c:dLbl>
              <c:idx val="2"/>
              <c:layout>
                <c:manualLayout>
                  <c:x val="1.0363628415237371E-3"/>
                  <c:y val="-8.1597379726797686E-3"/>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2BF9-46E5-8A46-EB179D16D4A0}"/>
                </c:ext>
              </c:extLst>
            </c:dLbl>
            <c:dLbl>
              <c:idx val="3"/>
              <c:layout>
                <c:manualLayout>
                  <c:x val="-1.9876837210714003E-2"/>
                  <c:y val="5.6377334942035017E-3"/>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2BF9-46E5-8A46-EB179D16D4A0}"/>
                </c:ext>
              </c:extLst>
            </c:dLbl>
            <c:dLbl>
              <c:idx val="4"/>
              <c:layout>
                <c:manualLayout>
                  <c:x val="9.6555760333848911E-2"/>
                  <c:y val="4.1185532876780858E-3"/>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2BF9-46E5-8A46-EB179D16D4A0}"/>
                </c:ext>
              </c:extLst>
            </c:dLbl>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'Edu and Experience Break... (2)'!$A$4:$A$8</c:f>
              <c:strCache>
                <c:ptCount val="5"/>
                <c:pt idx="0">
                  <c:v>High school or GED</c:v>
                </c:pt>
                <c:pt idx="1">
                  <c:v>Associate's degree</c:v>
                </c:pt>
                <c:pt idx="2">
                  <c:v>Bachelor's degree</c:v>
                </c:pt>
                <c:pt idx="3">
                  <c:v>Master's degree</c:v>
                </c:pt>
                <c:pt idx="4">
                  <c:v>Ph.D. or professional degree</c:v>
                </c:pt>
              </c:strCache>
            </c:strRef>
          </c:cat>
          <c:val>
            <c:numRef>
              <c:f>'Edu and Experience Break... (2)'!$B$4:$B$8</c:f>
              <c:numCache>
                <c:formatCode>#,##0;[Red]\ \(#,##0\)</c:formatCode>
                <c:ptCount val="5"/>
                <c:pt idx="0">
                  <c:v>16962</c:v>
                </c:pt>
                <c:pt idx="1">
                  <c:v>3898</c:v>
                </c:pt>
                <c:pt idx="2">
                  <c:v>15295</c:v>
                </c:pt>
                <c:pt idx="3">
                  <c:v>2053</c:v>
                </c:pt>
                <c:pt idx="4">
                  <c:v>728</c:v>
                </c:pt>
              </c:numCache>
            </c:numRef>
          </c:val>
          <c:extLst>
            <c:ext xmlns:c16="http://schemas.microsoft.com/office/drawing/2014/chart" uri="{C3380CC4-5D6E-409C-BE32-E72D297353CC}">
              <c16:uniqueId val="{00000009-2BF9-46E5-8A46-EB179D16D4A0}"/>
            </c:ext>
          </c:extLst>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spPr>
    <a:noFill/>
    <a:ln>
      <a:noFill/>
    </a:ln>
  </c:spPr>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0.28265</cdr:x>
      <cdr:y>0.69413</cdr:y>
    </cdr:from>
    <cdr:to>
      <cdr:x>0.28265</cdr:x>
      <cdr:y>0.69654</cdr:y>
    </cdr:to>
    <cdr:sp macro="" textlink="">
      <cdr:nvSpPr>
        <cdr:cNvPr id="2" name="TextBox 1"/>
        <cdr:cNvSpPr txBox="1"/>
      </cdr:nvSpPr>
      <cdr:spPr>
        <a:xfrm xmlns:a="http://schemas.openxmlformats.org/drawingml/2006/main">
          <a:off x="1645584" y="4214190"/>
          <a:ext cx="3917016" cy="205785"/>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r"/>
          <a:r>
            <a:rPr lang="en-US" sz="900" b="1" dirty="0"/>
            <a:t>Source: CT DOL Analysis of HWOL</a:t>
          </a:r>
          <a:r>
            <a:rPr lang="en-US" sz="900" b="1" baseline="0" dirty="0"/>
            <a:t> Data</a:t>
          </a:r>
          <a:endParaRPr lang="en-US" sz="9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4161390" cy="366011"/>
          </a:xfrm>
          <a:prstGeom prst="rect">
            <a:avLst/>
          </a:prstGeom>
        </p:spPr>
        <p:txBody>
          <a:bodyPr vert="horz" lIns="95933" tIns="47966" rIns="95933" bIns="47966" rtlCol="0"/>
          <a:lstStyle>
            <a:lvl1pPr algn="l">
              <a:defRPr sz="1300"/>
            </a:lvl1pPr>
          </a:lstStyle>
          <a:p>
            <a:endParaRPr lang="en-US" dirty="0"/>
          </a:p>
        </p:txBody>
      </p:sp>
      <p:sp>
        <p:nvSpPr>
          <p:cNvPr id="3" name="Date Placeholder 2"/>
          <p:cNvSpPr>
            <a:spLocks noGrp="1"/>
          </p:cNvSpPr>
          <p:nvPr>
            <p:ph type="dt" sz="quarter" idx="1"/>
          </p:nvPr>
        </p:nvSpPr>
        <p:spPr>
          <a:xfrm>
            <a:off x="5437644" y="0"/>
            <a:ext cx="4161390" cy="366011"/>
          </a:xfrm>
          <a:prstGeom prst="rect">
            <a:avLst/>
          </a:prstGeom>
        </p:spPr>
        <p:txBody>
          <a:bodyPr vert="horz" lIns="95933" tIns="47966" rIns="95933" bIns="47966" rtlCol="0"/>
          <a:lstStyle>
            <a:lvl1pPr algn="r">
              <a:defRPr sz="1300"/>
            </a:lvl1pPr>
          </a:lstStyle>
          <a:p>
            <a:fld id="{9802C676-1F8D-4124-B0A0-D1F4D9F101AC}" type="datetimeFigureOut">
              <a:rPr lang="en-US" smtClean="0"/>
              <a:t>6/23/2025</a:t>
            </a:fld>
            <a:endParaRPr lang="en-US" dirty="0"/>
          </a:p>
        </p:txBody>
      </p:sp>
      <p:sp>
        <p:nvSpPr>
          <p:cNvPr id="4" name="Footer Placeholder 3"/>
          <p:cNvSpPr>
            <a:spLocks noGrp="1"/>
          </p:cNvSpPr>
          <p:nvPr>
            <p:ph type="ftr" sz="quarter" idx="2"/>
          </p:nvPr>
        </p:nvSpPr>
        <p:spPr>
          <a:xfrm>
            <a:off x="7" y="6947941"/>
            <a:ext cx="4161390" cy="366011"/>
          </a:xfrm>
          <a:prstGeom prst="rect">
            <a:avLst/>
          </a:prstGeom>
        </p:spPr>
        <p:txBody>
          <a:bodyPr vert="horz" lIns="95933" tIns="47966" rIns="95933" bIns="47966" rtlCol="0" anchor="b"/>
          <a:lstStyle>
            <a:lvl1pPr algn="l">
              <a:defRPr sz="1300"/>
            </a:lvl1pPr>
          </a:lstStyle>
          <a:p>
            <a:endParaRPr lang="en-US" dirty="0"/>
          </a:p>
        </p:txBody>
      </p:sp>
      <p:sp>
        <p:nvSpPr>
          <p:cNvPr id="5" name="Slide Number Placeholder 4"/>
          <p:cNvSpPr>
            <a:spLocks noGrp="1"/>
          </p:cNvSpPr>
          <p:nvPr>
            <p:ph type="sldNum" sz="quarter" idx="3"/>
          </p:nvPr>
        </p:nvSpPr>
        <p:spPr>
          <a:xfrm>
            <a:off x="5437644" y="6947941"/>
            <a:ext cx="4161390" cy="366011"/>
          </a:xfrm>
          <a:prstGeom prst="rect">
            <a:avLst/>
          </a:prstGeom>
        </p:spPr>
        <p:txBody>
          <a:bodyPr vert="horz" lIns="95933" tIns="47966" rIns="95933" bIns="47966" rtlCol="0" anchor="b"/>
          <a:lstStyle>
            <a:lvl1pPr algn="r">
              <a:defRPr sz="13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7754" tIns="48878" rIns="97754" bIns="48878" rtlCol="0"/>
          <a:lstStyle>
            <a:lvl1pPr algn="l">
              <a:defRPr sz="1300"/>
            </a:lvl1pPr>
          </a:lstStyle>
          <a:p>
            <a:endParaRPr lang="en-US" dirty="0"/>
          </a:p>
        </p:txBody>
      </p:sp>
      <p:sp>
        <p:nvSpPr>
          <p:cNvPr id="3" name="Date Placeholder 2"/>
          <p:cNvSpPr>
            <a:spLocks noGrp="1"/>
          </p:cNvSpPr>
          <p:nvPr>
            <p:ph type="dt" idx="1"/>
          </p:nvPr>
        </p:nvSpPr>
        <p:spPr>
          <a:xfrm>
            <a:off x="5438459" y="0"/>
            <a:ext cx="4160520" cy="365760"/>
          </a:xfrm>
          <a:prstGeom prst="rect">
            <a:avLst/>
          </a:prstGeom>
        </p:spPr>
        <p:txBody>
          <a:bodyPr vert="horz" lIns="97754" tIns="48878" rIns="97754" bIns="48878" rtlCol="0"/>
          <a:lstStyle>
            <a:lvl1pPr algn="r">
              <a:defRPr sz="1300"/>
            </a:lvl1pPr>
          </a:lstStyle>
          <a:p>
            <a:fld id="{99D778E1-629D-4B2E-8B30-0F9A63CFCDCB}" type="datetimeFigureOut">
              <a:rPr lang="en-US" smtClean="0"/>
              <a:t>6/23/2025</a:t>
            </a:fld>
            <a:endParaRPr lang="en-US" dirty="0"/>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7754" tIns="48878" rIns="97754" bIns="48878" rtlCol="0" anchor="ctr"/>
          <a:lstStyle/>
          <a:p>
            <a:endParaRPr lang="en-US" dirty="0"/>
          </a:p>
        </p:txBody>
      </p:sp>
      <p:sp>
        <p:nvSpPr>
          <p:cNvPr id="5" name="Notes Placeholder 4"/>
          <p:cNvSpPr>
            <a:spLocks noGrp="1"/>
          </p:cNvSpPr>
          <p:nvPr>
            <p:ph type="body" sz="quarter" idx="3"/>
          </p:nvPr>
        </p:nvSpPr>
        <p:spPr>
          <a:xfrm>
            <a:off x="960120" y="3474721"/>
            <a:ext cx="7680960" cy="3291840"/>
          </a:xfrm>
          <a:prstGeom prst="rect">
            <a:avLst/>
          </a:prstGeom>
        </p:spPr>
        <p:txBody>
          <a:bodyPr vert="horz" lIns="97754" tIns="48878" rIns="97754" bIns="488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71"/>
            <a:ext cx="4160520" cy="365760"/>
          </a:xfrm>
          <a:prstGeom prst="rect">
            <a:avLst/>
          </a:prstGeom>
        </p:spPr>
        <p:txBody>
          <a:bodyPr vert="horz" lIns="97754" tIns="48878" rIns="97754" bIns="48878" rtlCol="0" anchor="b"/>
          <a:lstStyle>
            <a:lvl1pPr algn="l">
              <a:defRPr sz="1300"/>
            </a:lvl1pPr>
          </a:lstStyle>
          <a:p>
            <a:endParaRPr lang="en-US" dirty="0"/>
          </a:p>
        </p:txBody>
      </p:sp>
      <p:sp>
        <p:nvSpPr>
          <p:cNvPr id="7" name="Slide Number Placeholder 6"/>
          <p:cNvSpPr>
            <a:spLocks noGrp="1"/>
          </p:cNvSpPr>
          <p:nvPr>
            <p:ph type="sldNum" sz="quarter" idx="5"/>
          </p:nvPr>
        </p:nvSpPr>
        <p:spPr>
          <a:xfrm>
            <a:off x="5438459" y="6948171"/>
            <a:ext cx="4160520" cy="365760"/>
          </a:xfrm>
          <a:prstGeom prst="rect">
            <a:avLst/>
          </a:prstGeom>
        </p:spPr>
        <p:txBody>
          <a:bodyPr vert="horz" lIns="97754" tIns="48878" rIns="97754" bIns="48878" rtlCol="0" anchor="b"/>
          <a:lstStyle>
            <a:lvl1pPr algn="r">
              <a:defRPr sz="13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6/23/2025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6/23/2025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6/23/2025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6/23/2025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6/23/2025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6/23/2025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6/23/2025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6/23/2025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6/23/2025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6/23/2025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6/23/2025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6/23/2025</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June 2025</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3" name="Picture 2">
            <a:extLst>
              <a:ext uri="{FF2B5EF4-FFF2-40B4-BE49-F238E27FC236}">
                <a16:creationId xmlns:a16="http://schemas.microsoft.com/office/drawing/2014/main" id="{CD15FE95-3358-BF5C-E9D4-F47510B7A8CA}"/>
              </a:ext>
            </a:extLst>
          </p:cNvPr>
          <p:cNvPicPr>
            <a:picLocks noChangeAspect="1"/>
          </p:cNvPicPr>
          <p:nvPr/>
        </p:nvPicPr>
        <p:blipFill>
          <a:blip r:embed="rId2"/>
          <a:stretch>
            <a:fillRect/>
          </a:stretch>
        </p:blipFill>
        <p:spPr>
          <a:xfrm>
            <a:off x="1138236" y="838200"/>
            <a:ext cx="7172325" cy="499110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Top Occupations in Industries With The Most Ads</a:t>
            </a:r>
          </a:p>
        </p:txBody>
      </p:sp>
      <p:pic>
        <p:nvPicPr>
          <p:cNvPr id="5" name="Picture 4">
            <a:extLst>
              <a:ext uri="{FF2B5EF4-FFF2-40B4-BE49-F238E27FC236}">
                <a16:creationId xmlns:a16="http://schemas.microsoft.com/office/drawing/2014/main" id="{31BF62AC-6F26-A796-BC02-EA7DBD8323BC}"/>
              </a:ext>
            </a:extLst>
          </p:cNvPr>
          <p:cNvPicPr>
            <a:picLocks noChangeAspect="1"/>
          </p:cNvPicPr>
          <p:nvPr/>
        </p:nvPicPr>
        <p:blipFill>
          <a:blip r:embed="rId2"/>
          <a:stretch>
            <a:fillRect/>
          </a:stretch>
        </p:blipFill>
        <p:spPr>
          <a:xfrm>
            <a:off x="2324100" y="715762"/>
            <a:ext cx="4495800" cy="5622432"/>
          </a:xfrm>
          <a:prstGeom prst="rect">
            <a:avLst/>
          </a:prstGeom>
        </p:spPr>
      </p:pic>
    </p:spTree>
    <p:extLst>
      <p:ext uri="{BB962C8B-B14F-4D97-AF65-F5344CB8AC3E}">
        <p14:creationId xmlns:p14="http://schemas.microsoft.com/office/powerpoint/2010/main" val="833546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graphicFrame>
        <p:nvGraphicFramePr>
          <p:cNvPr id="3" name="Chart 2">
            <a:extLst>
              <a:ext uri="{FF2B5EF4-FFF2-40B4-BE49-F238E27FC236}">
                <a16:creationId xmlns:a16="http://schemas.microsoft.com/office/drawing/2014/main" id="{1C2BCC51-D7AD-875D-54DC-816C925D7919}"/>
              </a:ext>
            </a:extLst>
          </p:cNvPr>
          <p:cNvGraphicFramePr>
            <a:graphicFrameLocks/>
          </p:cNvGraphicFramePr>
          <p:nvPr>
            <p:extLst>
              <p:ext uri="{D42A27DB-BD31-4B8C-83A1-F6EECF244321}">
                <p14:modId xmlns:p14="http://schemas.microsoft.com/office/powerpoint/2010/main" val="1001645441"/>
              </p:ext>
            </p:extLst>
          </p:nvPr>
        </p:nvGraphicFramePr>
        <p:xfrm>
          <a:off x="1543890" y="1143000"/>
          <a:ext cx="6056219" cy="47159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1601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13</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14</a:t>
            </a:fld>
            <a:endParaRPr lang="en-US" dirty="0"/>
          </a:p>
        </p:txBody>
      </p:sp>
      <p:pic>
        <p:nvPicPr>
          <p:cNvPr id="5" name="Picture 4">
            <a:extLst>
              <a:ext uri="{FF2B5EF4-FFF2-40B4-BE49-F238E27FC236}">
                <a16:creationId xmlns:a16="http://schemas.microsoft.com/office/drawing/2014/main" id="{3B5B7EA4-D406-128A-0AA0-3C01F797ADDD}"/>
              </a:ext>
            </a:extLst>
          </p:cNvPr>
          <p:cNvPicPr>
            <a:picLocks noChangeAspect="1"/>
          </p:cNvPicPr>
          <p:nvPr/>
        </p:nvPicPr>
        <p:blipFill>
          <a:blip r:embed="rId2"/>
          <a:stretch>
            <a:fillRect/>
          </a:stretch>
        </p:blipFill>
        <p:spPr>
          <a:xfrm>
            <a:off x="756671" y="2133600"/>
            <a:ext cx="7630657" cy="3048000"/>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15</a:t>
            </a:fld>
            <a:endParaRPr lang="en-US" dirty="0"/>
          </a:p>
        </p:txBody>
      </p:sp>
      <p:pic>
        <p:nvPicPr>
          <p:cNvPr id="4" name="Picture 3">
            <a:extLst>
              <a:ext uri="{FF2B5EF4-FFF2-40B4-BE49-F238E27FC236}">
                <a16:creationId xmlns:a16="http://schemas.microsoft.com/office/drawing/2014/main" id="{C05151DB-C03D-DD5C-0FED-E898F4D47160}"/>
              </a:ext>
            </a:extLst>
          </p:cNvPr>
          <p:cNvPicPr>
            <a:picLocks noChangeAspect="1"/>
          </p:cNvPicPr>
          <p:nvPr/>
        </p:nvPicPr>
        <p:blipFill>
          <a:blip r:embed="rId2"/>
          <a:stretch>
            <a:fillRect/>
          </a:stretch>
        </p:blipFill>
        <p:spPr>
          <a:xfrm>
            <a:off x="2971800" y="354380"/>
            <a:ext cx="3200400" cy="5880057"/>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6" name="Picture 5">
            <a:extLst>
              <a:ext uri="{FF2B5EF4-FFF2-40B4-BE49-F238E27FC236}">
                <a16:creationId xmlns:a16="http://schemas.microsoft.com/office/drawing/2014/main" id="{106390ED-D650-F015-483E-D0DEF8A1D419}"/>
              </a:ext>
            </a:extLst>
          </p:cNvPr>
          <p:cNvPicPr>
            <a:picLocks noChangeAspect="1"/>
          </p:cNvPicPr>
          <p:nvPr/>
        </p:nvPicPr>
        <p:blipFill>
          <a:blip r:embed="rId2"/>
          <a:stretch>
            <a:fillRect/>
          </a:stretch>
        </p:blipFill>
        <p:spPr>
          <a:xfrm>
            <a:off x="2078830" y="914400"/>
            <a:ext cx="4986338" cy="4765812"/>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4" name="Picture 3">
            <a:extLst>
              <a:ext uri="{FF2B5EF4-FFF2-40B4-BE49-F238E27FC236}">
                <a16:creationId xmlns:a16="http://schemas.microsoft.com/office/drawing/2014/main" id="{F4B8A1A3-C3EC-8269-41F2-4003D138A81C}"/>
              </a:ext>
            </a:extLst>
          </p:cNvPr>
          <p:cNvPicPr>
            <a:picLocks noChangeAspect="1"/>
          </p:cNvPicPr>
          <p:nvPr/>
        </p:nvPicPr>
        <p:blipFill>
          <a:blip r:embed="rId2"/>
          <a:stretch>
            <a:fillRect/>
          </a:stretch>
        </p:blipFill>
        <p:spPr>
          <a:xfrm>
            <a:off x="1538287" y="1265643"/>
            <a:ext cx="6067425" cy="4629150"/>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pic>
        <p:nvPicPr>
          <p:cNvPr id="4" name="Picture 3">
            <a:extLst>
              <a:ext uri="{FF2B5EF4-FFF2-40B4-BE49-F238E27FC236}">
                <a16:creationId xmlns:a16="http://schemas.microsoft.com/office/drawing/2014/main" id="{676188C5-D365-6CBB-06A6-1D94A3403C68}"/>
              </a:ext>
            </a:extLst>
          </p:cNvPr>
          <p:cNvPicPr>
            <a:picLocks noChangeAspect="1"/>
          </p:cNvPicPr>
          <p:nvPr/>
        </p:nvPicPr>
        <p:blipFill>
          <a:blip r:embed="rId2"/>
          <a:stretch>
            <a:fillRect/>
          </a:stretch>
        </p:blipFill>
        <p:spPr>
          <a:xfrm>
            <a:off x="1062035" y="1156526"/>
            <a:ext cx="7019925" cy="4991100"/>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19</a:t>
            </a:fld>
            <a:endParaRPr lang="en-US" dirty="0"/>
          </a:p>
        </p:txBody>
      </p:sp>
      <p:pic>
        <p:nvPicPr>
          <p:cNvPr id="4" name="Picture 3">
            <a:extLst>
              <a:ext uri="{FF2B5EF4-FFF2-40B4-BE49-F238E27FC236}">
                <a16:creationId xmlns:a16="http://schemas.microsoft.com/office/drawing/2014/main" id="{659EF121-4CA0-2805-9C35-F463A5CF85CC}"/>
              </a:ext>
            </a:extLst>
          </p:cNvPr>
          <p:cNvPicPr>
            <a:picLocks noChangeAspect="1"/>
          </p:cNvPicPr>
          <p:nvPr/>
        </p:nvPicPr>
        <p:blipFill>
          <a:blip r:embed="rId2"/>
          <a:stretch>
            <a:fillRect/>
          </a:stretch>
        </p:blipFill>
        <p:spPr>
          <a:xfrm>
            <a:off x="2819400" y="228600"/>
            <a:ext cx="3505200" cy="5809842"/>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4508927"/>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r>
              <a:rPr lang="en-US" sz="1300" b="0" i="0" u="none" strike="noStrike" dirty="0">
                <a:effectLst/>
                <a:latin typeface="Calibri" panose="020F0502020204030204" pitchFamily="34" charset="0"/>
              </a:rPr>
              <a:t>This workforce product was funded by a grant awarded by the U.S. Department of Labor's Employment and Training Administration. The product was created by the recipient and does not necessarily reflect the official position of the U.S. Department of Labor. The U.S. Department of Labor makes no guarantees, warranties, or assurances of any kind, express or implied, with respect to such information, including any information on linked sites and including, but not limited to, accuracy of the information or its completeness, timeliness, usefulness, adequacy, continued availability, or ownership. This product is copyrighted by the institution that created it. Internal use by an organization and/or personal use by an individual for non-commercial purposes is permissible. All other uses require the prior authorization of the copyright owner.</a:t>
            </a:r>
            <a:r>
              <a:rPr lang="en-US" sz="1300" dirty="0"/>
              <a:t> </a:t>
            </a:r>
            <a:br>
              <a:rPr lang="en-US" sz="1300" dirty="0"/>
            </a:br>
            <a:br>
              <a:rPr lang="en-US" sz="1300" dirty="0"/>
            </a:br>
            <a:br>
              <a:rPr lang="en-US" sz="1300" dirty="0"/>
            </a:br>
            <a:endParaRPr lang="en-US" sz="13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539052"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pic>
        <p:nvPicPr>
          <p:cNvPr id="5" name="Picture 4">
            <a:extLst>
              <a:ext uri="{FF2B5EF4-FFF2-40B4-BE49-F238E27FC236}">
                <a16:creationId xmlns:a16="http://schemas.microsoft.com/office/drawing/2014/main" id="{A26DEDA0-66DF-21C5-0794-2D413602EAB8}"/>
              </a:ext>
            </a:extLst>
          </p:cNvPr>
          <p:cNvPicPr>
            <a:picLocks noChangeAspect="1"/>
          </p:cNvPicPr>
          <p:nvPr/>
        </p:nvPicPr>
        <p:blipFill>
          <a:blip r:embed="rId2"/>
          <a:stretch>
            <a:fillRect/>
          </a:stretch>
        </p:blipFill>
        <p:spPr>
          <a:xfrm>
            <a:off x="1874896" y="997603"/>
            <a:ext cx="5391046" cy="5053294"/>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3" name="Picture 2">
            <a:extLst>
              <a:ext uri="{FF2B5EF4-FFF2-40B4-BE49-F238E27FC236}">
                <a16:creationId xmlns:a16="http://schemas.microsoft.com/office/drawing/2014/main" id="{43F84263-888A-DA85-861C-2B1C8F501909}"/>
              </a:ext>
            </a:extLst>
          </p:cNvPr>
          <p:cNvPicPr>
            <a:picLocks noChangeAspect="1"/>
          </p:cNvPicPr>
          <p:nvPr/>
        </p:nvPicPr>
        <p:blipFill>
          <a:blip r:embed="rId2"/>
          <a:stretch>
            <a:fillRect/>
          </a:stretch>
        </p:blipFill>
        <p:spPr>
          <a:xfrm>
            <a:off x="1752600" y="1205362"/>
            <a:ext cx="5638800" cy="4819650"/>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4" name="Picture 3">
            <a:extLst>
              <a:ext uri="{FF2B5EF4-FFF2-40B4-BE49-F238E27FC236}">
                <a16:creationId xmlns:a16="http://schemas.microsoft.com/office/drawing/2014/main" id="{A140B604-AE4B-C9B1-1D9E-15B5AE055736}"/>
              </a:ext>
            </a:extLst>
          </p:cNvPr>
          <p:cNvPicPr>
            <a:picLocks noChangeAspect="1"/>
          </p:cNvPicPr>
          <p:nvPr/>
        </p:nvPicPr>
        <p:blipFill>
          <a:blip r:embed="rId2"/>
          <a:stretch>
            <a:fillRect/>
          </a:stretch>
        </p:blipFill>
        <p:spPr>
          <a:xfrm>
            <a:off x="1095375" y="1202487"/>
            <a:ext cx="6953250" cy="4991100"/>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6" name="Picture 5">
            <a:extLst>
              <a:ext uri="{FF2B5EF4-FFF2-40B4-BE49-F238E27FC236}">
                <a16:creationId xmlns:a16="http://schemas.microsoft.com/office/drawing/2014/main" id="{38626270-7B50-F106-5209-51169E202737}"/>
              </a:ext>
            </a:extLst>
          </p:cNvPr>
          <p:cNvPicPr>
            <a:picLocks noChangeAspect="1"/>
          </p:cNvPicPr>
          <p:nvPr/>
        </p:nvPicPr>
        <p:blipFill>
          <a:blip r:embed="rId2"/>
          <a:stretch>
            <a:fillRect/>
          </a:stretch>
        </p:blipFill>
        <p:spPr>
          <a:xfrm>
            <a:off x="2628900" y="218866"/>
            <a:ext cx="3886200" cy="6037489"/>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3" name="Picture 2">
            <a:extLst>
              <a:ext uri="{FF2B5EF4-FFF2-40B4-BE49-F238E27FC236}">
                <a16:creationId xmlns:a16="http://schemas.microsoft.com/office/drawing/2014/main" id="{821DFD66-CAA5-9A58-2126-B51ED26D0B6A}"/>
              </a:ext>
            </a:extLst>
          </p:cNvPr>
          <p:cNvPicPr>
            <a:picLocks noChangeAspect="1"/>
          </p:cNvPicPr>
          <p:nvPr/>
        </p:nvPicPr>
        <p:blipFill>
          <a:blip r:embed="rId2"/>
          <a:stretch>
            <a:fillRect/>
          </a:stretch>
        </p:blipFill>
        <p:spPr>
          <a:xfrm>
            <a:off x="2083592" y="922161"/>
            <a:ext cx="4976813" cy="5013678"/>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25</a:t>
            </a:fld>
            <a:endParaRPr lang="en-US" dirty="0">
              <a:solidFill>
                <a:schemeClr val="tx2"/>
              </a:solidFill>
            </a:endParaRPr>
          </a:p>
        </p:txBody>
      </p:sp>
      <p:pic>
        <p:nvPicPr>
          <p:cNvPr id="3" name="Picture 2">
            <a:extLst>
              <a:ext uri="{FF2B5EF4-FFF2-40B4-BE49-F238E27FC236}">
                <a16:creationId xmlns:a16="http://schemas.microsoft.com/office/drawing/2014/main" id="{03BFFFA7-06CB-56EC-C2C7-809819C15451}"/>
              </a:ext>
            </a:extLst>
          </p:cNvPr>
          <p:cNvPicPr>
            <a:picLocks noChangeAspect="1"/>
          </p:cNvPicPr>
          <p:nvPr/>
        </p:nvPicPr>
        <p:blipFill>
          <a:blip r:embed="rId2"/>
          <a:stretch>
            <a:fillRect/>
          </a:stretch>
        </p:blipFill>
        <p:spPr>
          <a:xfrm>
            <a:off x="1662112" y="1143000"/>
            <a:ext cx="5819775" cy="5010150"/>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26</a:t>
            </a:fld>
            <a:endParaRPr lang="en-US" dirty="0">
              <a:solidFill>
                <a:schemeClr val="tx2"/>
              </a:solidFill>
            </a:endParaRPr>
          </a:p>
        </p:txBody>
      </p:sp>
      <p:pic>
        <p:nvPicPr>
          <p:cNvPr id="3" name="Picture 2">
            <a:extLst>
              <a:ext uri="{FF2B5EF4-FFF2-40B4-BE49-F238E27FC236}">
                <a16:creationId xmlns:a16="http://schemas.microsoft.com/office/drawing/2014/main" id="{3AFF5B4F-82AB-3F48-C93D-6230364A2AD1}"/>
              </a:ext>
            </a:extLst>
          </p:cNvPr>
          <p:cNvPicPr>
            <a:picLocks noChangeAspect="1"/>
          </p:cNvPicPr>
          <p:nvPr/>
        </p:nvPicPr>
        <p:blipFill>
          <a:blip r:embed="rId2"/>
          <a:stretch>
            <a:fillRect/>
          </a:stretch>
        </p:blipFill>
        <p:spPr>
          <a:xfrm>
            <a:off x="976312" y="1216222"/>
            <a:ext cx="7191375" cy="4991100"/>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4" name="Picture 3">
            <a:extLst>
              <a:ext uri="{FF2B5EF4-FFF2-40B4-BE49-F238E27FC236}">
                <a16:creationId xmlns:a16="http://schemas.microsoft.com/office/drawing/2014/main" id="{B8BA4235-B243-9D78-6500-74D2976C3480}"/>
              </a:ext>
            </a:extLst>
          </p:cNvPr>
          <p:cNvPicPr>
            <a:picLocks noChangeAspect="1"/>
          </p:cNvPicPr>
          <p:nvPr/>
        </p:nvPicPr>
        <p:blipFill>
          <a:blip r:embed="rId2"/>
          <a:stretch>
            <a:fillRect/>
          </a:stretch>
        </p:blipFill>
        <p:spPr>
          <a:xfrm>
            <a:off x="2781300" y="533400"/>
            <a:ext cx="3581400" cy="5546054"/>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3" name="Picture 2">
            <a:extLst>
              <a:ext uri="{FF2B5EF4-FFF2-40B4-BE49-F238E27FC236}">
                <a16:creationId xmlns:a16="http://schemas.microsoft.com/office/drawing/2014/main" id="{E99BECEE-E80F-390F-B9F5-81EB2AB4161B}"/>
              </a:ext>
            </a:extLst>
          </p:cNvPr>
          <p:cNvPicPr>
            <a:picLocks noChangeAspect="1"/>
          </p:cNvPicPr>
          <p:nvPr/>
        </p:nvPicPr>
        <p:blipFill>
          <a:blip r:embed="rId2"/>
          <a:stretch>
            <a:fillRect/>
          </a:stretch>
        </p:blipFill>
        <p:spPr>
          <a:xfrm>
            <a:off x="1931192" y="1066800"/>
            <a:ext cx="5281613" cy="4466968"/>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3" name="Picture 2">
            <a:extLst>
              <a:ext uri="{FF2B5EF4-FFF2-40B4-BE49-F238E27FC236}">
                <a16:creationId xmlns:a16="http://schemas.microsoft.com/office/drawing/2014/main" id="{0CDA2247-FAF0-B928-54B0-70E0940D2A71}"/>
              </a:ext>
            </a:extLst>
          </p:cNvPr>
          <p:cNvPicPr>
            <a:picLocks noChangeAspect="1"/>
          </p:cNvPicPr>
          <p:nvPr/>
        </p:nvPicPr>
        <p:blipFill>
          <a:blip r:embed="rId2"/>
          <a:stretch>
            <a:fillRect/>
          </a:stretch>
        </p:blipFill>
        <p:spPr>
          <a:xfrm>
            <a:off x="1590036" y="1296567"/>
            <a:ext cx="5962650" cy="4819650"/>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b="1" dirty="0"/>
            </a:br>
            <a:r>
              <a:rPr lang="en-US" sz="2400" dirty="0"/>
              <a:t>July 16</a:t>
            </a:r>
            <a:r>
              <a:rPr lang="en-US" sz="2400" baseline="30000" dirty="0"/>
              <a:t>th</a:t>
            </a:r>
            <a:r>
              <a:rPr lang="en-US" sz="2400" dirty="0"/>
              <a:t>, 2025</a:t>
            </a:r>
            <a:br>
              <a:rPr lang="en-US" sz="2400" dirty="0"/>
            </a:br>
            <a:r>
              <a:rPr lang="en-US" sz="2400" b="1" dirty="0"/>
              <a:t>Weekly New Ads Report:</a:t>
            </a:r>
            <a:br>
              <a:rPr lang="en-US" sz="2400" b="1" dirty="0"/>
            </a:br>
            <a:r>
              <a:rPr lang="en-US" sz="2400" dirty="0"/>
              <a:t>Updated every Tuesday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4" name="Picture 3">
            <a:extLst>
              <a:ext uri="{FF2B5EF4-FFF2-40B4-BE49-F238E27FC236}">
                <a16:creationId xmlns:a16="http://schemas.microsoft.com/office/drawing/2014/main" id="{5AB038A8-8DF2-FEB1-E31B-C9CA2A98CCBB}"/>
              </a:ext>
            </a:extLst>
          </p:cNvPr>
          <p:cNvPicPr>
            <a:picLocks noChangeAspect="1"/>
          </p:cNvPicPr>
          <p:nvPr/>
        </p:nvPicPr>
        <p:blipFill>
          <a:blip r:embed="rId2"/>
          <a:stretch>
            <a:fillRect/>
          </a:stretch>
        </p:blipFill>
        <p:spPr>
          <a:xfrm>
            <a:off x="1014412" y="1261608"/>
            <a:ext cx="7115175" cy="4991100"/>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4" name="Picture 3">
            <a:extLst>
              <a:ext uri="{FF2B5EF4-FFF2-40B4-BE49-F238E27FC236}">
                <a16:creationId xmlns:a16="http://schemas.microsoft.com/office/drawing/2014/main" id="{B9A39C18-CD3F-9DC3-E8CC-CD8DF0AC84ED}"/>
              </a:ext>
            </a:extLst>
          </p:cNvPr>
          <p:cNvPicPr>
            <a:picLocks noChangeAspect="1"/>
          </p:cNvPicPr>
          <p:nvPr/>
        </p:nvPicPr>
        <p:blipFill>
          <a:blip r:embed="rId2"/>
          <a:stretch>
            <a:fillRect/>
          </a:stretch>
        </p:blipFill>
        <p:spPr>
          <a:xfrm>
            <a:off x="2705100" y="304800"/>
            <a:ext cx="3733800" cy="5832045"/>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3" name="Picture 2">
            <a:extLst>
              <a:ext uri="{FF2B5EF4-FFF2-40B4-BE49-F238E27FC236}">
                <a16:creationId xmlns:a16="http://schemas.microsoft.com/office/drawing/2014/main" id="{0E3F348C-C135-1365-1C17-AEDC94D6B503}"/>
              </a:ext>
            </a:extLst>
          </p:cNvPr>
          <p:cNvPicPr>
            <a:picLocks noChangeAspect="1"/>
          </p:cNvPicPr>
          <p:nvPr/>
        </p:nvPicPr>
        <p:blipFill>
          <a:blip r:embed="rId2"/>
          <a:stretch>
            <a:fillRect/>
          </a:stretch>
        </p:blipFill>
        <p:spPr>
          <a:xfrm>
            <a:off x="2433637" y="1676400"/>
            <a:ext cx="4276725" cy="2766582"/>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4" name="Picture 3">
            <a:extLst>
              <a:ext uri="{FF2B5EF4-FFF2-40B4-BE49-F238E27FC236}">
                <a16:creationId xmlns:a16="http://schemas.microsoft.com/office/drawing/2014/main" id="{3EEC83AA-70B1-CB9E-10C2-CB0FE5058195}"/>
              </a:ext>
            </a:extLst>
          </p:cNvPr>
          <p:cNvPicPr>
            <a:picLocks noChangeAspect="1"/>
          </p:cNvPicPr>
          <p:nvPr/>
        </p:nvPicPr>
        <p:blipFill>
          <a:blip r:embed="rId2"/>
          <a:stretch>
            <a:fillRect/>
          </a:stretch>
        </p:blipFill>
        <p:spPr>
          <a:xfrm>
            <a:off x="1924050" y="1188768"/>
            <a:ext cx="5295900" cy="5010150"/>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6" name="Picture 5">
            <a:extLst>
              <a:ext uri="{FF2B5EF4-FFF2-40B4-BE49-F238E27FC236}">
                <a16:creationId xmlns:a16="http://schemas.microsoft.com/office/drawing/2014/main" id="{517EDA74-D8CE-7570-BAA5-335D4B77A863}"/>
              </a:ext>
            </a:extLst>
          </p:cNvPr>
          <p:cNvPicPr>
            <a:picLocks noChangeAspect="1"/>
          </p:cNvPicPr>
          <p:nvPr/>
        </p:nvPicPr>
        <p:blipFill>
          <a:blip r:embed="rId2"/>
          <a:stretch>
            <a:fillRect/>
          </a:stretch>
        </p:blipFill>
        <p:spPr>
          <a:xfrm>
            <a:off x="985834" y="1105824"/>
            <a:ext cx="7172325" cy="4991100"/>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35</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84" y="1143000"/>
            <a:ext cx="8910645" cy="769441"/>
          </a:xfrm>
          <a:prstGeom prst="rect">
            <a:avLst/>
          </a:prstGeom>
        </p:spPr>
        <p:txBody>
          <a:bodyPr wrap="none">
            <a:spAutoFit/>
          </a:bodyPr>
          <a:lstStyle/>
          <a:p>
            <a:pPr algn="ctr"/>
            <a:r>
              <a:rPr lang="en-US" sz="4400" dirty="0"/>
              <a:t>Statewide Weekly HWOL New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1041657" y="2057400"/>
            <a:ext cx="7798306" cy="4236224"/>
          </a:xfrm>
          <a:prstGeom prst="rect">
            <a:avLst/>
          </a:prstGeom>
        </p:spPr>
        <p:txBody>
          <a:bodyPr wrap="square">
            <a:spAutoFit/>
          </a:bodyPr>
          <a:lstStyle/>
          <a:p>
            <a:pPr algn="ctr">
              <a:lnSpc>
                <a:spcPct val="150000"/>
              </a:lnSpc>
            </a:pPr>
            <a:br>
              <a:rPr lang="en-US" sz="1400" dirty="0"/>
            </a:br>
            <a:r>
              <a:rPr lang="en-US" sz="2400" b="1" dirty="0"/>
              <a:t>Information on weekly new job ads by Employer, Industry, and Occupation can be found at:</a:t>
            </a:r>
            <a:br>
              <a:rPr lang="en-US" sz="2400" b="1" dirty="0"/>
            </a:br>
            <a:r>
              <a:rPr lang="en-US" sz="2400" b="1" dirty="0">
                <a:hlinkClick r:id="rId2"/>
              </a:rPr>
              <a:t>https://www1.ctdol.state.ct.us/lmi/hwol.asp</a:t>
            </a:r>
            <a:br>
              <a:rPr lang="en-US" sz="2400" b="1" dirty="0"/>
            </a:br>
            <a:br>
              <a:rPr lang="en-US" sz="2400" b="1" dirty="0"/>
            </a:br>
            <a:r>
              <a:rPr lang="en-US" sz="2400" b="1" dirty="0"/>
              <a:t>This Information is updated every Tuesday.</a:t>
            </a:r>
          </a:p>
          <a:p>
            <a:pPr algn="ctr">
              <a:lnSpc>
                <a:spcPct val="150000"/>
              </a:lnSpc>
            </a:pP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158568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308598"/>
          </a:xfrm>
          <a:prstGeom prst="rect">
            <a:avLst/>
          </a:prstGeom>
          <a:noFill/>
        </p:spPr>
        <p:txBody>
          <a:bodyPr wrap="square" rtlCol="0">
            <a:spAutoFit/>
          </a:bodyPr>
          <a:lstStyle/>
          <a:p>
            <a:r>
              <a:rPr lang="en-US" sz="1900" dirty="0"/>
              <a:t>- </a:t>
            </a:r>
            <a:r>
              <a:rPr lang="en-US" sz="1900" b="1" dirty="0"/>
              <a:t>Total postings </a:t>
            </a:r>
            <a:r>
              <a:rPr lang="en-US" sz="1900" dirty="0"/>
              <a:t>in Connecticut was 71,104 in May 2025, down from an April 2025 posting count of 75,364.</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(15,322 postings), </a:t>
            </a:r>
            <a:r>
              <a:rPr lang="en-US" sz="1900" b="1" dirty="0"/>
              <a:t>Retail Trade </a:t>
            </a:r>
            <a:r>
              <a:rPr lang="en-US" sz="1900" dirty="0"/>
              <a:t>(7,765 posting), </a:t>
            </a:r>
            <a:r>
              <a:rPr lang="en-US" sz="1900" b="1" dirty="0"/>
              <a:t>Manufacturing </a:t>
            </a:r>
            <a:r>
              <a:rPr lang="en-US" sz="1900" dirty="0"/>
              <a:t>(5,619 postings), and </a:t>
            </a:r>
            <a:r>
              <a:rPr lang="en-US" sz="1900" b="1" dirty="0"/>
              <a:t> Professional, Scientific, &amp; Technical Occupations </a:t>
            </a:r>
          </a:p>
          <a:p>
            <a:r>
              <a:rPr lang="en-US" sz="1900" dirty="0"/>
              <a:t>(4,137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(4,366 postings), </a:t>
            </a:r>
            <a:r>
              <a:rPr lang="en-US" sz="1900" b="1" dirty="0"/>
              <a:t>Retail Salespersons </a:t>
            </a:r>
            <a:r>
              <a:rPr lang="en-US" sz="1900" dirty="0"/>
              <a:t>(2,479 postings),</a:t>
            </a:r>
            <a:r>
              <a:rPr lang="en-US" sz="1900" b="1" dirty="0"/>
              <a:t> Home Health &amp; Personal Care Aides </a:t>
            </a:r>
            <a:r>
              <a:rPr lang="en-US" sz="1900" dirty="0"/>
              <a:t>(2,013 postings), and </a:t>
            </a:r>
            <a:r>
              <a:rPr lang="en-US" sz="1900" b="1" dirty="0"/>
              <a:t>Supervisors of Retail Sales Workers </a:t>
            </a:r>
            <a:r>
              <a:rPr lang="en-US" sz="1900" dirty="0"/>
              <a:t>(1,379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6</a:t>
            </a:fld>
            <a:endParaRPr lang="en-US" dirty="0"/>
          </a:p>
        </p:txBody>
      </p:sp>
      <p:pic>
        <p:nvPicPr>
          <p:cNvPr id="4" name="Picture 3">
            <a:extLst>
              <a:ext uri="{FF2B5EF4-FFF2-40B4-BE49-F238E27FC236}">
                <a16:creationId xmlns:a16="http://schemas.microsoft.com/office/drawing/2014/main" id="{A2E99418-15ED-84F3-C25C-1CAB71D7C990}"/>
              </a:ext>
            </a:extLst>
          </p:cNvPr>
          <p:cNvPicPr>
            <a:picLocks noChangeAspect="1"/>
          </p:cNvPicPr>
          <p:nvPr/>
        </p:nvPicPr>
        <p:blipFill>
          <a:blip r:embed="rId2"/>
          <a:stretch>
            <a:fillRect/>
          </a:stretch>
        </p:blipFill>
        <p:spPr>
          <a:xfrm>
            <a:off x="488409" y="1143000"/>
            <a:ext cx="8167181" cy="3810000"/>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Qualifications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7</a:t>
            </a:fld>
            <a:endParaRPr lang="en-US" dirty="0"/>
          </a:p>
        </p:txBody>
      </p:sp>
      <p:pic>
        <p:nvPicPr>
          <p:cNvPr id="7" name="Picture 6">
            <a:extLst>
              <a:ext uri="{FF2B5EF4-FFF2-40B4-BE49-F238E27FC236}">
                <a16:creationId xmlns:a16="http://schemas.microsoft.com/office/drawing/2014/main" id="{3D54080A-E176-BE63-066D-A4896405C9A0}"/>
              </a:ext>
            </a:extLst>
          </p:cNvPr>
          <p:cNvPicPr>
            <a:picLocks noChangeAspect="1"/>
          </p:cNvPicPr>
          <p:nvPr/>
        </p:nvPicPr>
        <p:blipFill>
          <a:blip r:embed="rId2"/>
          <a:stretch>
            <a:fillRect/>
          </a:stretch>
        </p:blipFill>
        <p:spPr>
          <a:xfrm>
            <a:off x="647697" y="1184455"/>
            <a:ext cx="7848600" cy="4391025"/>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8</a:t>
            </a:fld>
            <a:endParaRPr lang="en-US" dirty="0"/>
          </a:p>
        </p:txBody>
      </p:sp>
      <p:pic>
        <p:nvPicPr>
          <p:cNvPr id="5" name="Picture 4">
            <a:extLst>
              <a:ext uri="{FF2B5EF4-FFF2-40B4-BE49-F238E27FC236}">
                <a16:creationId xmlns:a16="http://schemas.microsoft.com/office/drawing/2014/main" id="{EC2F010B-4584-9904-8A95-F13DFE714A24}"/>
              </a:ext>
            </a:extLst>
          </p:cNvPr>
          <p:cNvPicPr>
            <a:picLocks noChangeAspect="1"/>
          </p:cNvPicPr>
          <p:nvPr/>
        </p:nvPicPr>
        <p:blipFill>
          <a:blip r:embed="rId2"/>
          <a:stretch>
            <a:fillRect/>
          </a:stretch>
        </p:blipFill>
        <p:spPr>
          <a:xfrm>
            <a:off x="2781300" y="150507"/>
            <a:ext cx="3581400" cy="6201658"/>
          </a:xfrm>
          <a:prstGeom prst="rect">
            <a:avLst/>
          </a:prstGeom>
        </p:spPr>
      </p:pic>
    </p:spTree>
    <p:extLst>
      <p:ext uri="{BB962C8B-B14F-4D97-AF65-F5344CB8AC3E}">
        <p14:creationId xmlns:p14="http://schemas.microsoft.com/office/powerpoint/2010/main" val="3435499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136523"/>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9</a:t>
            </a:fld>
            <a:endParaRPr lang="en-US" dirty="0"/>
          </a:p>
        </p:txBody>
      </p:sp>
      <p:pic>
        <p:nvPicPr>
          <p:cNvPr id="4" name="Picture 3">
            <a:extLst>
              <a:ext uri="{FF2B5EF4-FFF2-40B4-BE49-F238E27FC236}">
                <a16:creationId xmlns:a16="http://schemas.microsoft.com/office/drawing/2014/main" id="{D1578EF2-CED7-B001-3FAF-2A8ED7F48990}"/>
              </a:ext>
            </a:extLst>
          </p:cNvPr>
          <p:cNvPicPr>
            <a:picLocks noChangeAspect="1"/>
          </p:cNvPicPr>
          <p:nvPr/>
        </p:nvPicPr>
        <p:blipFill>
          <a:blip r:embed="rId2"/>
          <a:stretch>
            <a:fillRect/>
          </a:stretch>
        </p:blipFill>
        <p:spPr>
          <a:xfrm>
            <a:off x="1809749" y="762000"/>
            <a:ext cx="5524500" cy="5010150"/>
          </a:xfrm>
          <a:prstGeom prst="rect">
            <a:avLst/>
          </a:prstGeom>
        </p:spPr>
      </p:pic>
    </p:spTree>
    <p:extLst>
      <p:ext uri="{BB962C8B-B14F-4D97-AF65-F5344CB8AC3E}">
        <p14:creationId xmlns:p14="http://schemas.microsoft.com/office/powerpoint/2010/main" val="4178875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c867d1a5-5827-4927-b797-91c0fe867b8f"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1862A7241CD5C4BB9A49AEC91EB145E" ma:contentTypeVersion="15" ma:contentTypeDescription="Create a new document." ma:contentTypeScope="" ma:versionID="070b314de706896b49578a34d16d38f4">
  <xsd:schema xmlns:xsd="http://www.w3.org/2001/XMLSchema" xmlns:xs="http://www.w3.org/2001/XMLSchema" xmlns:p="http://schemas.microsoft.com/office/2006/metadata/properties" xmlns:ns1="http://schemas.microsoft.com/sharepoint/v3" xmlns:ns3="c867d1a5-5827-4927-b797-91c0fe867b8f" xmlns:ns4="26e7f4b6-3714-4cf5-b0ae-a47b16f23eba" targetNamespace="http://schemas.microsoft.com/office/2006/metadata/properties" ma:root="true" ma:fieldsID="aa3f65c40512dee3208f33e48d16d0f8" ns1:_="" ns3:_="" ns4:_="">
    <xsd:import namespace="http://schemas.microsoft.com/sharepoint/v3"/>
    <xsd:import namespace="c867d1a5-5827-4927-b797-91c0fe867b8f"/>
    <xsd:import namespace="26e7f4b6-3714-4cf5-b0ae-a47b16f23eba"/>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_activity"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67d1a5-5827-4927-b797-91c0fe867b8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AutoTags" ma:index="17" nillable="true" ma:displayName="Tags" ma:internalName="MediaServiceAutoTag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e7f4b6-3714-4cf5-b0ae-a47b16f23eb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0D5221-E873-45D9-86C4-6FD106B7F725}">
  <ds:schemaRefs>
    <ds:schemaRef ds:uri="http://schemas.microsoft.com/sharepoint/v3/contenttype/forms"/>
  </ds:schemaRefs>
</ds:datastoreItem>
</file>

<file path=customXml/itemProps2.xml><?xml version="1.0" encoding="utf-8"?>
<ds:datastoreItem xmlns:ds="http://schemas.openxmlformats.org/officeDocument/2006/customXml" ds:itemID="{6153F5FF-5616-48D3-B72D-C299869A7431}">
  <ds:schemaRefs>
    <ds:schemaRef ds:uri="http://schemas.microsoft.com/sharepoint/v3"/>
    <ds:schemaRef ds:uri="http://www.w3.org/XML/1998/namespace"/>
    <ds:schemaRef ds:uri="http://purl.org/dc/terms/"/>
    <ds:schemaRef ds:uri="http://purl.org/dc/dcmitype/"/>
    <ds:schemaRef ds:uri="http://schemas.microsoft.com/office/2006/documentManagement/types"/>
    <ds:schemaRef ds:uri="http://schemas.microsoft.com/office/2006/metadata/properties"/>
    <ds:schemaRef ds:uri="http://schemas.microsoft.com/office/infopath/2007/PartnerControls"/>
    <ds:schemaRef ds:uri="http://purl.org/dc/elements/1.1/"/>
    <ds:schemaRef ds:uri="c867d1a5-5827-4927-b797-91c0fe867b8f"/>
    <ds:schemaRef ds:uri="http://schemas.openxmlformats.org/package/2006/metadata/core-properties"/>
    <ds:schemaRef ds:uri="26e7f4b6-3714-4cf5-b0ae-a47b16f23eba"/>
  </ds:schemaRefs>
</ds:datastoreItem>
</file>

<file path=customXml/itemProps3.xml><?xml version="1.0" encoding="utf-8"?>
<ds:datastoreItem xmlns:ds="http://schemas.openxmlformats.org/officeDocument/2006/customXml" ds:itemID="{E6AD5009-0C5E-4004-8E68-B3ED33E03F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67d1a5-5827-4927-b797-91c0fe867b8f"/>
    <ds:schemaRef ds:uri="26e7f4b6-3714-4cf5-b0ae-a47b16f23e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107537</TotalTime>
  <Words>1520</Words>
  <Application>Microsoft Office PowerPoint</Application>
  <PresentationFormat>On-screen Show (4:3)</PresentationFormat>
  <Paragraphs>176</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Krzyzek, Matthew</cp:lastModifiedBy>
  <cp:revision>1647</cp:revision>
  <cp:lastPrinted>2025-03-20T20:04:05Z</cp:lastPrinted>
  <dcterms:created xsi:type="dcterms:W3CDTF">2016-10-12T17:47:24Z</dcterms:created>
  <dcterms:modified xsi:type="dcterms:W3CDTF">2025-06-23T21:14:21Z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0x010100E1862A7241CD5C4BB9A49AEC91EB145E</vt:lpwstr>
  </property>
</Properties>
</file>